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y="5143500" cx="9144000"/>
  <p:notesSz cx="6858000" cy="9144000"/>
  <p:embeddedFontLst>
    <p:embeddedFont>
      <p:font typeface="Poppins"/>
      <p:regular r:id="rId26"/>
      <p:bold r:id="rId27"/>
      <p:italic r:id="rId28"/>
      <p:boldItalic r:id="rId29"/>
    </p:embeddedFont>
    <p:embeddedFont>
      <p:font typeface="Pacifico"/>
      <p:regular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Poppins-regular.fntdata"/><Relationship Id="rId25" Type="http://schemas.openxmlformats.org/officeDocument/2006/relationships/slide" Target="slides/slide21.xml"/><Relationship Id="rId28" Type="http://schemas.openxmlformats.org/officeDocument/2006/relationships/font" Target="fonts/Poppins-italic.fntdata"/><Relationship Id="rId27" Type="http://schemas.openxmlformats.org/officeDocument/2006/relationships/font" Target="fonts/Poppins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Poppins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0" Type="http://schemas.openxmlformats.org/officeDocument/2006/relationships/font" Target="fonts/Pacifico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54b4a8583_07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54b4a8583_0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4b4a8583_08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4b4a8583_0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54b4a8583_0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54b4a8583_0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54b4a8583_09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54b4a8583_0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4b4a8583_0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4b4a8583_0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54b4a8583_0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54b4a8583_0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4b4a8583_01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4b4a8583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d0b7625c_0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d0b7625c_0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4b4a8583_01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4b4a8583_0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54b4a8583_01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54b4a8583_0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54b4a8583_02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Google Shape;37;g54b4a8583_0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4b4a8583_0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4b4a8583_0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54b4a8583_01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54b4a8583_0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54b4a8583_0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Google Shape;43;g54b4a8583_0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54b4a8583_04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Google Shape;49;g54b4a8583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54b4a8583_04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54b4a8583_0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54b4a8583_05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54b4a8583_0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54b4a8583_05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54b4a8583_0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54b4a8583_0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54b4a8583_0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54b4a8583_07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54b4a8583_0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692274" y="1200150"/>
            <a:ext cx="39945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ight-gradient"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19100" lvl="0" marL="457200"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381000" lvl="1" marL="914400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91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</a:defRPr>
            </a:lvl1pPr>
            <a:lvl2pPr lvl="1" algn="r">
              <a:buNone/>
              <a:defRPr sz="1300">
                <a:solidFill>
                  <a:schemeClr val="dk1"/>
                </a:solidFill>
              </a:defRPr>
            </a:lvl2pPr>
            <a:lvl3pPr lvl="2" algn="r">
              <a:buNone/>
              <a:defRPr sz="1300">
                <a:solidFill>
                  <a:schemeClr val="dk1"/>
                </a:solidFill>
              </a:defRPr>
            </a:lvl3pPr>
            <a:lvl4pPr lvl="3" algn="r">
              <a:buNone/>
              <a:defRPr sz="1300">
                <a:solidFill>
                  <a:schemeClr val="dk1"/>
                </a:solidFill>
              </a:defRPr>
            </a:lvl4pPr>
            <a:lvl5pPr lvl="4" algn="r">
              <a:buNone/>
              <a:defRPr sz="1300">
                <a:solidFill>
                  <a:schemeClr val="dk1"/>
                </a:solidFill>
              </a:defRPr>
            </a:lvl5pPr>
            <a:lvl6pPr lvl="5" algn="r">
              <a:buNone/>
              <a:defRPr sz="1300">
                <a:solidFill>
                  <a:schemeClr val="dk1"/>
                </a:solidFill>
              </a:defRPr>
            </a:lvl6pPr>
            <a:lvl7pPr lvl="6" algn="r">
              <a:buNone/>
              <a:defRPr sz="1300">
                <a:solidFill>
                  <a:schemeClr val="dk1"/>
                </a:solidFill>
              </a:defRPr>
            </a:lvl7pPr>
            <a:lvl8pPr lvl="7" algn="r">
              <a:buNone/>
              <a:defRPr sz="1300">
                <a:solidFill>
                  <a:schemeClr val="dk1"/>
                </a:solidFill>
              </a:defRPr>
            </a:lvl8pPr>
            <a:lvl9pPr lvl="8" algn="r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/>
        </p:nvSpPr>
        <p:spPr>
          <a:xfrm>
            <a:off x="557100" y="1494900"/>
            <a:ext cx="8029800" cy="21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FFFFFF"/>
                </a:solidFill>
                <a:highlight>
                  <a:srgbClr val="000000"/>
                </a:highlight>
                <a:latin typeface="Poppins"/>
                <a:ea typeface="Poppins"/>
                <a:cs typeface="Poppins"/>
                <a:sym typeface="Poppins"/>
              </a:rPr>
              <a:t>20 Ways to</a:t>
            </a:r>
            <a:endParaRPr b="1" sz="4000">
              <a:solidFill>
                <a:srgbClr val="FFFFFF"/>
              </a:solidFill>
              <a:highlight>
                <a:srgbClr val="000000"/>
              </a:highlight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FFFFFF"/>
                </a:solidFill>
                <a:highlight>
                  <a:srgbClr val="000000"/>
                </a:highlight>
                <a:latin typeface="Poppins"/>
                <a:ea typeface="Poppins"/>
                <a:cs typeface="Poppins"/>
                <a:sym typeface="Poppins"/>
              </a:rPr>
              <a:t>Build Your Audience and Increase Your Influence</a:t>
            </a:r>
            <a:endParaRPr b="1" sz="4000">
              <a:solidFill>
                <a:srgbClr val="FFFFFF"/>
              </a:solidFill>
              <a:highlight>
                <a:srgbClr val="000000"/>
              </a:highlight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8" name="Google Shape;88;p1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</a:rPr>
              <a:t>Hone in on Your Niche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chemeClr val="dk1"/>
                </a:solidFill>
              </a:rPr>
              <a:t>Aim for a big and popular niche yes, but also make sure to find your own corner within it – so that you are targeting specific people and avoiding major competition.</a:t>
            </a:r>
            <a:endParaRPr sz="2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457200" y="11870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Avoid Serious Controversy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/>
              <a:t>Avoid saying anything that will upset potential sponsors.</a:t>
            </a:r>
            <a:endParaRPr sz="28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0" name="Google Shape;100;p19"/>
          <p:cNvSpPr txBox="1"/>
          <p:nvPr>
            <p:ph idx="1" type="body"/>
          </p:nvPr>
        </p:nvSpPr>
        <p:spPr>
          <a:xfrm>
            <a:off x="457200" y="384950"/>
            <a:ext cx="8229600" cy="44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Don’t Try to Appeal to Everyone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That said, being a little challenging and opinionated is good for building truly engaged fans.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06" name="Google Shape;106;p20"/>
          <p:cNvSpPr txBox="1"/>
          <p:nvPr>
            <p:ph idx="1" type="body"/>
          </p:nvPr>
        </p:nvSpPr>
        <p:spPr>
          <a:xfrm>
            <a:off x="457200" y="387450"/>
            <a:ext cx="8229600" cy="418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Hire the Services of Big Influencers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Want to get a big influencer to answer your emails? Hire their consultation service!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2" name="Google Shape;112;p21"/>
          <p:cNvSpPr txBox="1"/>
          <p:nvPr>
            <p:ph idx="1" type="body"/>
          </p:nvPr>
        </p:nvSpPr>
        <p:spPr>
          <a:xfrm>
            <a:off x="531875" y="472050"/>
            <a:ext cx="8229600" cy="456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"/>
              <a:t> 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Name Drop Big Influencers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Can’t get the big influencers to respond to you? Make a post about them. Be careful with this one though.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457200" y="429600"/>
            <a:ext cx="8229600" cy="409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Network IN PERSON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By far the best way to make a big lasting impression is to speak in person. Do this by attending conferences, and by arranging meetups.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	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556000" y="549250"/>
            <a:ext cx="8229600" cy="409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Respond to Comments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This not only builds better relationships but allows you to open up lines of communication for future sales.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0" name="Google Shape;130;p24"/>
          <p:cNvSpPr txBox="1"/>
          <p:nvPr>
            <p:ph idx="1" type="body"/>
          </p:nvPr>
        </p:nvSpPr>
        <p:spPr>
          <a:xfrm>
            <a:off x="510900" y="563025"/>
            <a:ext cx="8229600" cy="412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Have a Professional Website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Your site needs to be able to compete with the top creators in your niche.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6" name="Google Shape;136;p25"/>
          <p:cNvSpPr txBox="1"/>
          <p:nvPr>
            <p:ph idx="1" type="body"/>
          </p:nvPr>
        </p:nvSpPr>
        <p:spPr>
          <a:xfrm>
            <a:off x="648550" y="432375"/>
            <a:ext cx="8229600" cy="41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Use Live and Stories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Live video and social stories are fantastic for giving your followers a “peek behind the curtain.”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2" name="Google Shape;142;p26"/>
          <p:cNvSpPr txBox="1"/>
          <p:nvPr>
            <p:ph idx="1" type="body"/>
          </p:nvPr>
        </p:nvSpPr>
        <p:spPr>
          <a:xfrm>
            <a:off x="361125" y="517325"/>
            <a:ext cx="8229600" cy="410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Pick One Social Account to Focus On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Choose a major platform to focus your efforts on, be that Instagram, a blog, or YouTube.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0" name="Google Shape;40;p9"/>
          <p:cNvSpPr txBox="1"/>
          <p:nvPr>
            <p:ph idx="1" type="body"/>
          </p:nvPr>
        </p:nvSpPr>
        <p:spPr>
          <a:xfrm>
            <a:off x="457200" y="1128425"/>
            <a:ext cx="8229600" cy="376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Have a Clear Message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An influencer is someone that has actual fans – not just followers. To be a thought leader, you need to lead – and that means having something to say and being consistent with your messaging.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#19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8" name="Google Shape;148;p27"/>
          <p:cNvSpPr txBox="1"/>
          <p:nvPr>
            <p:ph idx="1" type="body"/>
          </p:nvPr>
        </p:nvSpPr>
        <p:spPr>
          <a:xfrm>
            <a:off x="457200" y="446125"/>
            <a:ext cx="8229600" cy="437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But Be Everywhere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At the same time though, post content to all the platforms as this way, you’ll be able to stay in your followers’ feeds as much as possible.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8"/>
          <p:cNvSpPr txBox="1"/>
          <p:nvPr>
            <p:ph type="title"/>
          </p:nvPr>
        </p:nvSpPr>
        <p:spPr>
          <a:xfrm>
            <a:off x="457200" y="165001"/>
            <a:ext cx="8229600" cy="72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#20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4" name="Google Shape;154;p28"/>
          <p:cNvSpPr txBox="1"/>
          <p:nvPr>
            <p:ph idx="1" type="body"/>
          </p:nvPr>
        </p:nvSpPr>
        <p:spPr>
          <a:xfrm>
            <a:off x="523975" y="427300"/>
            <a:ext cx="8292900" cy="437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Have Something Unique to Say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Know your subject inside out so that you can contribute genuinely new and interesting thoughts.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type="title"/>
          </p:nvPr>
        </p:nvSpPr>
        <p:spPr>
          <a:xfrm>
            <a:off x="457200" y="7765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#2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457200" y="622725"/>
            <a:ext cx="8229600" cy="4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Post Regularly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No matter which platform or what niche, posting regularly is absolutely fundamental to your success.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#3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457200" y="1166550"/>
            <a:ext cx="8229600" cy="37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Re-Use Old Content</a:t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/>
              <a:t>Struggling to stay engaged with your audience? Why not re-post old content to your Facebook page rather than wait for something new?</a:t>
            </a:r>
            <a:endParaRPr sz="26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45720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type="title"/>
          </p:nvPr>
        </p:nvSpPr>
        <p:spPr>
          <a:xfrm>
            <a:off x="457200" y="379126"/>
            <a:ext cx="8229600" cy="696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#4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58" name="Google Shape;58;p12"/>
          <p:cNvSpPr txBox="1"/>
          <p:nvPr>
            <p:ph idx="1" type="body"/>
          </p:nvPr>
        </p:nvSpPr>
        <p:spPr>
          <a:xfrm>
            <a:off x="457200" y="499200"/>
            <a:ext cx="8229600" cy="451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Engage in the Wider Community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There are already communities out there – forums and SubReddits – where people are regularly discussing your topic. If you can become well-known there first, you’ll find it does wonders for your growth.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#5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4" name="Google Shape;64;p13"/>
          <p:cNvSpPr txBox="1"/>
          <p:nvPr>
            <p:ph idx="1" type="body"/>
          </p:nvPr>
        </p:nvSpPr>
        <p:spPr>
          <a:xfrm>
            <a:off x="618150" y="1115575"/>
            <a:ext cx="8068800" cy="39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Network With Similarly Sized Influencers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Networking is the ideal growth hack. Start with smaller fry though!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457200" y="57603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#6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457200" y="1002325"/>
            <a:ext cx="8229600" cy="399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 </a:t>
            </a:r>
            <a:r>
              <a:rPr b="1" lang="en"/>
              <a:t>Think Hard About Sponsors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When choosing whether or not to work with a sponsor, make sure that they are “on message.”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#7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10525" y="528050"/>
            <a:ext cx="8229600" cy="423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Be a Role Model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Your aim is to make people want to be like you. Thus you must present a crafted image. Though don’t be afraid to show your human side once in a while.</a:t>
            </a:r>
            <a:endParaRPr sz="2400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acifico"/>
                <a:ea typeface="Pacifico"/>
                <a:cs typeface="Pacifico"/>
                <a:sym typeface="Pacifico"/>
              </a:rPr>
              <a:t>Tip #8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2" name="Google Shape;82;p16"/>
          <p:cNvSpPr txBox="1"/>
          <p:nvPr>
            <p:ph idx="1" type="body"/>
          </p:nvPr>
        </p:nvSpPr>
        <p:spPr>
          <a:xfrm>
            <a:off x="457200" y="500050"/>
            <a:ext cx="8229600" cy="413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/>
              <a:t>Understand the Value Proposition</a:t>
            </a:r>
            <a:endParaRPr b="1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The value proposition is the emotional hook. The thing that people want to gain from your content. Understand this and learn to communicate it visually.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ight 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